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68" r:id="rId4"/>
    <p:sldId id="258" r:id="rId5"/>
    <p:sldId id="259" r:id="rId6"/>
    <p:sldId id="26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0" r:id="rId15"/>
    <p:sldId id="271" r:id="rId16"/>
    <p:sldId id="272" r:id="rId17"/>
    <p:sldId id="267" r:id="rId18"/>
    <p:sldId id="273" r:id="rId19"/>
    <p:sldId id="274" r:id="rId20"/>
    <p:sldId id="277" r:id="rId21"/>
    <p:sldId id="275" r:id="rId22"/>
    <p:sldId id="276" r:id="rId23"/>
    <p:sldId id="278" r:id="rId24"/>
    <p:sldId id="279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15936"/>
    <a:srgbClr val="BBA209"/>
    <a:srgbClr val="418636"/>
    <a:srgbClr val="FFFFFF"/>
    <a:srgbClr val="A48E08"/>
    <a:srgbClr val="AF970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047E3-ACA5-435B-9908-6F0D6F9A6CB1}" type="datetimeFigureOut">
              <a:rPr lang="es-ES" smtClean="0"/>
              <a:pPr/>
              <a:t>03/11/2023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8339-0BAE-4601-B45D-904EEC2F5ED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047E3-ACA5-435B-9908-6F0D6F9A6CB1}" type="datetimeFigureOut">
              <a:rPr lang="es-ES" smtClean="0"/>
              <a:pPr/>
              <a:t>03/11/2023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8339-0BAE-4601-B45D-904EEC2F5ED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047E3-ACA5-435B-9908-6F0D6F9A6CB1}" type="datetimeFigureOut">
              <a:rPr lang="es-ES" smtClean="0"/>
              <a:pPr/>
              <a:t>03/11/2023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8339-0BAE-4601-B45D-904EEC2F5ED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047E3-ACA5-435B-9908-6F0D6F9A6CB1}" type="datetimeFigureOut">
              <a:rPr lang="es-ES" smtClean="0"/>
              <a:pPr/>
              <a:t>03/11/2023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8339-0BAE-4601-B45D-904EEC2F5ED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047E3-ACA5-435B-9908-6F0D6F9A6CB1}" type="datetimeFigureOut">
              <a:rPr lang="es-ES" smtClean="0"/>
              <a:pPr/>
              <a:t>03/11/2023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8339-0BAE-4601-B45D-904EEC2F5ED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047E3-ACA5-435B-9908-6F0D6F9A6CB1}" type="datetimeFigureOut">
              <a:rPr lang="es-ES" smtClean="0"/>
              <a:pPr/>
              <a:t>03/11/2023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8339-0BAE-4601-B45D-904EEC2F5ED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047E3-ACA5-435B-9908-6F0D6F9A6CB1}" type="datetimeFigureOut">
              <a:rPr lang="es-ES" smtClean="0"/>
              <a:pPr/>
              <a:t>03/11/2023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8339-0BAE-4601-B45D-904EEC2F5ED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047E3-ACA5-435B-9908-6F0D6F9A6CB1}" type="datetimeFigureOut">
              <a:rPr lang="es-ES" smtClean="0"/>
              <a:pPr/>
              <a:t>03/11/2023</a:t>
            </a:fld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B88339-0BAE-4601-B45D-904EEC2F5ED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047E3-ACA5-435B-9908-6F0D6F9A6CB1}" type="datetimeFigureOut">
              <a:rPr lang="es-ES" smtClean="0"/>
              <a:pPr/>
              <a:t>03/11/2023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8339-0BAE-4601-B45D-904EEC2F5ED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047E3-ACA5-435B-9908-6F0D6F9A6CB1}" type="datetimeFigureOut">
              <a:rPr lang="es-ES" smtClean="0"/>
              <a:pPr/>
              <a:t>03/11/2023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4B88339-0BAE-4601-B45D-904EEC2F5ED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CD047E3-ACA5-435B-9908-6F0D6F9A6CB1}" type="datetimeFigureOut">
              <a:rPr lang="es-ES" smtClean="0"/>
              <a:pPr/>
              <a:t>03/11/2023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8339-0BAE-4601-B45D-904EEC2F5ED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CD047E3-ACA5-435B-9908-6F0D6F9A6CB1}" type="datetimeFigureOut">
              <a:rPr lang="es-ES" smtClean="0"/>
              <a:pPr/>
              <a:t>03/11/2023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B88339-0BAE-4601-B45D-904EEC2F5ED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928662" y="2643182"/>
            <a:ext cx="4429156" cy="1285884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500034" y="642918"/>
            <a:ext cx="5500726" cy="868544"/>
          </a:xfrm>
        </p:spPr>
        <p:txBody>
          <a:bodyPr>
            <a:normAutofit lnSpcReduction="10000"/>
          </a:bodyPr>
          <a:lstStyle/>
          <a:p>
            <a:pPr algn="l"/>
            <a:r>
              <a:rPr lang="es-ES" sz="6000" dirty="0">
                <a:latin typeface="Gabriola" pitchFamily="82" charset="0"/>
              </a:rPr>
              <a:t>Vicente Miera Campos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857224" y="2643182"/>
            <a:ext cx="4214842" cy="10001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s-ES" sz="1400" dirty="0">
              <a:latin typeface="Georgia" pitchFamily="18" charset="0"/>
            </a:endParaRPr>
          </a:p>
          <a:p>
            <a:r>
              <a:rPr lang="es-ES" sz="2000" b="1" dirty="0">
                <a:latin typeface="Georgia" pitchFamily="18" charset="0"/>
              </a:rPr>
              <a:t>  </a:t>
            </a:r>
            <a:r>
              <a:rPr lang="es-ES" sz="2000" b="1" dirty="0">
                <a:latin typeface="Times New Roman" pitchFamily="18" charset="0"/>
                <a:cs typeface="Times New Roman" pitchFamily="18" charset="0"/>
              </a:rPr>
              <a:t>UN  REFERENTE</a:t>
            </a:r>
          </a:p>
          <a:p>
            <a:endParaRPr lang="es-ES" sz="1100" dirty="0"/>
          </a:p>
          <a:p>
            <a:r>
              <a:rPr lang="es-ES" sz="1400" spc="700" dirty="0"/>
              <a:t> </a:t>
            </a:r>
            <a:r>
              <a:rPr lang="es-ES" sz="1200" spc="800" dirty="0"/>
              <a:t>DEL FUTBOL ESPAÑOL</a:t>
            </a:r>
            <a:endParaRPr lang="es-ES" sz="1400" spc="800" dirty="0"/>
          </a:p>
        </p:txBody>
      </p:sp>
      <p:pic>
        <p:nvPicPr>
          <p:cNvPr id="7" name="6 Imagen" descr="30538bf6-9c04-491b-8b2f-f7b770ee229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707378"/>
            <a:ext cx="2670146" cy="293095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7 Rectángulo"/>
          <p:cNvSpPr/>
          <p:nvPr/>
        </p:nvSpPr>
        <p:spPr>
          <a:xfrm>
            <a:off x="857224" y="2143116"/>
            <a:ext cx="71438" cy="3857652"/>
          </a:xfrm>
          <a:prstGeom prst="rect">
            <a:avLst/>
          </a:prstGeom>
          <a:solidFill>
            <a:srgbClr val="AF9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orma en L"/>
          <p:cNvSpPr/>
          <p:nvPr/>
        </p:nvSpPr>
        <p:spPr>
          <a:xfrm>
            <a:off x="5572132" y="2500306"/>
            <a:ext cx="1785950" cy="2714644"/>
          </a:xfrm>
          <a:prstGeom prst="corner">
            <a:avLst>
              <a:gd name="adj1" fmla="val 90830"/>
              <a:gd name="adj2" fmla="val 43519"/>
            </a:avLst>
          </a:prstGeom>
          <a:gradFill flip="none" rotWithShape="1">
            <a:gsLst>
              <a:gs pos="0">
                <a:srgbClr val="31593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285720" y="6215082"/>
            <a:ext cx="778674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s-ES" sz="2800" b="1" dirty="0">
                <a:solidFill>
                  <a:schemeClr val="tx1"/>
                </a:solidFill>
                <a:latin typeface="Monotype Corsiva" pitchFamily="66" charset="0"/>
              </a:rPr>
              <a:t>Homenaje de Casa Cantabria en Madrid,  </a:t>
            </a:r>
            <a:r>
              <a:rPr lang="es-ES" sz="2000" b="1" dirty="0">
                <a:solidFill>
                  <a:schemeClr val="tx1"/>
                </a:solidFill>
                <a:latin typeface="Monotype Corsiva" pitchFamily="66" charset="0"/>
              </a:rPr>
              <a:t>4 de Noviembre de 2023</a:t>
            </a:r>
            <a:endParaRPr lang="es-ES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900" y="5929330"/>
            <a:ext cx="830233" cy="85723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3" name="X2Convert.cc - Always - Bon Jovi - HD - HQ piano cover (128 kbps)">
            <a:hlinkClick r:id="" action="ppaction://media"/>
            <a:extLst>
              <a:ext uri="{FF2B5EF4-FFF2-40B4-BE49-F238E27FC236}">
                <a16:creationId xmlns="" xmlns:a16="http://schemas.microsoft.com/office/drawing/2014/main" id="{DD45E63F-2E44-4426-B173-DD661E37E70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>
                  <p14:trim end="0.125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403648" y="5685648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7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0" grpId="2" animBg="1"/>
      <p:bldP spid="2" grpId="0" build="p"/>
      <p:bldP spid="5" grpId="0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YKA\Desktop\VICENTE MIERA\Screenshot 2023-10-30 at 20-30-09 Origen Y Diseño Del Escudo De La Selección Española De Fútbo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143248"/>
            <a:ext cx="2714644" cy="369022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3 CuadroTexto"/>
          <p:cNvSpPr txBox="1"/>
          <p:nvPr/>
        </p:nvSpPr>
        <p:spPr>
          <a:xfrm>
            <a:off x="928662" y="428604"/>
            <a:ext cx="707236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A esto hay que sumar también que siendo jugador del  Real Madrid </a:t>
            </a:r>
            <a:r>
              <a:rPr lang="es-ES" sz="5400" b="1" dirty="0">
                <a:latin typeface="Times New Roman" pitchFamily="18" charset="0"/>
                <a:cs typeface="Times New Roman" pitchFamily="18" charset="0"/>
              </a:rPr>
              <a:t>logró el debut con la selección española absoluta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28662" y="891115"/>
            <a:ext cx="7072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Tras 15 años como jugador 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decidió cambiar las botas de fútbol por la pizarra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, dedicación que le llevó a obtener éxitos varios.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928662" y="5526961"/>
            <a:ext cx="70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Su larga trayectoria como entrenador le llevó por los siguientes equipos de fútbol:</a:t>
            </a:r>
          </a:p>
        </p:txBody>
      </p:sp>
      <p:pic>
        <p:nvPicPr>
          <p:cNvPr id="2050" name="Picture 2" descr="C:\Users\MAYKA\Desktop\images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19213" y="2204789"/>
            <a:ext cx="5610845" cy="3653103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" name="5 Rectángulo"/>
          <p:cNvSpPr/>
          <p:nvPr/>
        </p:nvSpPr>
        <p:spPr>
          <a:xfrm>
            <a:off x="0" y="-24"/>
            <a:ext cx="9144000" cy="8673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3600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 entrenador</a:t>
            </a:r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642910" y="2928934"/>
            <a:ext cx="8496000" cy="714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928662" y="2637562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1973</a:t>
            </a:r>
          </a:p>
          <a:p>
            <a:pPr algn="ctr"/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1974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785786" y="1142984"/>
            <a:ext cx="1071570" cy="1143008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UP </a:t>
            </a:r>
            <a:r>
              <a:rPr lang="es-ES" sz="1200" dirty="0" err="1">
                <a:latin typeface="Times New Roman" pitchFamily="18" charset="0"/>
                <a:cs typeface="Times New Roman" pitchFamily="18" charset="0"/>
              </a:rPr>
              <a:t>Langreo</a:t>
            </a:r>
            <a:endParaRPr lang="es-E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MAYKA\Desktop\VICENTE MIERA\Screenshot 2023-10-30 at 21-29-07 escudo futbol up langreo La Futbolteca. Enciclopedia del Fútbol Españo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142984"/>
            <a:ext cx="554318" cy="800101"/>
          </a:xfrm>
          <a:prstGeom prst="rect">
            <a:avLst/>
          </a:prstGeom>
          <a:noFill/>
        </p:spPr>
      </p:pic>
      <p:sp>
        <p:nvSpPr>
          <p:cNvPr id="9" name="8 Rectángulo redondeado"/>
          <p:cNvSpPr/>
          <p:nvPr/>
        </p:nvSpPr>
        <p:spPr>
          <a:xfrm>
            <a:off x="2071670" y="1142984"/>
            <a:ext cx="1071570" cy="1143008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Real Oviedo</a:t>
            </a:r>
          </a:p>
        </p:txBody>
      </p:sp>
      <p:sp>
        <p:nvSpPr>
          <p:cNvPr id="10" name="9 Elipse"/>
          <p:cNvSpPr/>
          <p:nvPr/>
        </p:nvSpPr>
        <p:spPr>
          <a:xfrm>
            <a:off x="2208926" y="2643182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1974</a:t>
            </a:r>
          </a:p>
          <a:p>
            <a:pPr algn="ctr"/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1976</a:t>
            </a:r>
          </a:p>
        </p:txBody>
      </p:sp>
      <p:pic>
        <p:nvPicPr>
          <p:cNvPr id="3075" name="Picture 3" descr="C:\Users\MAYKA\Downloads\Screenshot 2023-10-30 at 21-34-58 escudo futbol real oviedo La Futbolteca. Enciclopedia del Fútbol Españo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142984"/>
            <a:ext cx="414000" cy="828000"/>
          </a:xfrm>
          <a:prstGeom prst="rect">
            <a:avLst/>
          </a:prstGeom>
          <a:noFill/>
        </p:spPr>
      </p:pic>
      <p:sp>
        <p:nvSpPr>
          <p:cNvPr id="12" name="11 Elipse"/>
          <p:cNvSpPr/>
          <p:nvPr/>
        </p:nvSpPr>
        <p:spPr>
          <a:xfrm>
            <a:off x="3500430" y="2643182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1976</a:t>
            </a:r>
          </a:p>
          <a:p>
            <a:pPr algn="ctr"/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1979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3357554" y="1142984"/>
            <a:ext cx="1071570" cy="1143008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Real </a:t>
            </a:r>
            <a:r>
              <a:rPr lang="es-ES" sz="1200" dirty="0" err="1">
                <a:latin typeface="Times New Roman" pitchFamily="18" charset="0"/>
                <a:cs typeface="Times New Roman" pitchFamily="18" charset="0"/>
              </a:rPr>
              <a:t>Sporting</a:t>
            </a:r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 de Gijón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142984"/>
            <a:ext cx="571504" cy="760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Elipse"/>
          <p:cNvSpPr/>
          <p:nvPr/>
        </p:nvSpPr>
        <p:spPr>
          <a:xfrm>
            <a:off x="4786314" y="2643182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1979</a:t>
            </a:r>
          </a:p>
          <a:p>
            <a:pPr algn="ctr"/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1980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4643438" y="1142984"/>
            <a:ext cx="1071570" cy="1143008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RCD Español</a:t>
            </a:r>
          </a:p>
        </p:txBody>
      </p:sp>
      <p:pic>
        <p:nvPicPr>
          <p:cNvPr id="3077" name="Picture 5" descr="C:\Users\MAYKA\Downloads\Screenshot 2023-10-30 at 21-45-15 escudo futbol real espanyol barcelona La Futbolteca. Enciclopedia del Fútbol Españo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1171565"/>
            <a:ext cx="588933" cy="828675"/>
          </a:xfrm>
          <a:prstGeom prst="rect">
            <a:avLst/>
          </a:prstGeom>
          <a:noFill/>
        </p:spPr>
      </p:pic>
      <p:sp>
        <p:nvSpPr>
          <p:cNvPr id="19" name="18 Elipse"/>
          <p:cNvSpPr/>
          <p:nvPr/>
        </p:nvSpPr>
        <p:spPr>
          <a:xfrm>
            <a:off x="6072198" y="2637562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1980</a:t>
            </a:r>
          </a:p>
          <a:p>
            <a:pPr algn="ctr"/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1982</a:t>
            </a:r>
          </a:p>
        </p:txBody>
      </p:sp>
      <p:sp>
        <p:nvSpPr>
          <p:cNvPr id="21" name="20 Rectángulo redondeado"/>
          <p:cNvSpPr/>
          <p:nvPr/>
        </p:nvSpPr>
        <p:spPr>
          <a:xfrm>
            <a:off x="5929322" y="1142984"/>
            <a:ext cx="1071570" cy="1143008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Real </a:t>
            </a:r>
            <a:r>
              <a:rPr lang="es-ES" sz="1200" dirty="0" err="1">
                <a:latin typeface="Times New Roman" pitchFamily="18" charset="0"/>
                <a:cs typeface="Times New Roman" pitchFamily="18" charset="0"/>
              </a:rPr>
              <a:t>Sporting</a:t>
            </a:r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 de Gijón</a:t>
            </a:r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142984"/>
            <a:ext cx="571504" cy="760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22 Elipse"/>
          <p:cNvSpPr/>
          <p:nvPr/>
        </p:nvSpPr>
        <p:spPr>
          <a:xfrm>
            <a:off x="7358082" y="2643182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1986</a:t>
            </a:r>
          </a:p>
          <a:p>
            <a:pPr algn="ctr"/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1987</a:t>
            </a:r>
          </a:p>
        </p:txBody>
      </p:sp>
      <p:sp>
        <p:nvSpPr>
          <p:cNvPr id="24" name="23 Rectángulo redondeado"/>
          <p:cNvSpPr/>
          <p:nvPr/>
        </p:nvSpPr>
        <p:spPr>
          <a:xfrm>
            <a:off x="7215206" y="1142984"/>
            <a:ext cx="1071570" cy="1143008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Club Atlético de Madrid</a:t>
            </a:r>
          </a:p>
        </p:txBody>
      </p:sp>
      <p:pic>
        <p:nvPicPr>
          <p:cNvPr id="3078" name="Picture 6" descr="C:\Users\MAYKA\Downloads\Screenshot 2023-10-30 at 23-05-31 Club Atlético de Madrid S.A.D. La Futbolteca. Enciclopedia del Fútbol Español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00958" y="1214422"/>
            <a:ext cx="519960" cy="714380"/>
          </a:xfrm>
          <a:prstGeom prst="rect">
            <a:avLst/>
          </a:prstGeom>
          <a:noFill/>
        </p:spPr>
      </p:pic>
      <p:sp>
        <p:nvSpPr>
          <p:cNvPr id="26" name="25 Triángulo isósceles"/>
          <p:cNvSpPr/>
          <p:nvPr/>
        </p:nvSpPr>
        <p:spPr>
          <a:xfrm rot="5400000">
            <a:off x="392877" y="2750339"/>
            <a:ext cx="357190" cy="428628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Pergamino horizontal"/>
          <p:cNvSpPr/>
          <p:nvPr/>
        </p:nvSpPr>
        <p:spPr>
          <a:xfrm>
            <a:off x="2071670" y="3786190"/>
            <a:ext cx="1071570" cy="1000132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Ascenso a 1ª División el primer año</a:t>
            </a:r>
          </a:p>
        </p:txBody>
      </p:sp>
      <p:sp>
        <p:nvSpPr>
          <p:cNvPr id="32" name="31 Pergamino horizontal"/>
          <p:cNvSpPr/>
          <p:nvPr/>
        </p:nvSpPr>
        <p:spPr>
          <a:xfrm>
            <a:off x="3357554" y="3786190"/>
            <a:ext cx="1071570" cy="2928958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Ascenso a 1ª División el primer año</a:t>
            </a:r>
          </a:p>
          <a:p>
            <a:pPr algn="ctr"/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 algn="ctr"/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Clasificación para la Copa UEFA por primera vez en la historia del club</a:t>
            </a:r>
          </a:p>
          <a:p>
            <a:pPr algn="ctr"/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 algn="ctr"/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Un 2º puesto en la liga de 1ª División</a:t>
            </a:r>
          </a:p>
        </p:txBody>
      </p:sp>
      <p:sp>
        <p:nvSpPr>
          <p:cNvPr id="33" name="32 Pergamino horizontal"/>
          <p:cNvSpPr/>
          <p:nvPr/>
        </p:nvSpPr>
        <p:spPr>
          <a:xfrm>
            <a:off x="5929322" y="3786190"/>
            <a:ext cx="1071570" cy="1285884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Clasificación para la Copa UEFA  el primer año</a:t>
            </a:r>
          </a:p>
        </p:txBody>
      </p:sp>
    </p:spTree>
  </p:cSld>
  <p:clrMapOvr>
    <a:masterClrMapping/>
  </p:clrMapOvr>
  <p:transition spd="slow" advClick="0" advTm="14000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-32" y="2928934"/>
            <a:ext cx="8496000" cy="714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928662" y="2637562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1987</a:t>
            </a:r>
          </a:p>
          <a:p>
            <a:pPr algn="ctr"/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1989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714348" y="1142984"/>
            <a:ext cx="1071570" cy="1143008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Real Oviedo</a:t>
            </a:r>
          </a:p>
        </p:txBody>
      </p:sp>
      <p:sp>
        <p:nvSpPr>
          <p:cNvPr id="10" name="9 Elipse"/>
          <p:cNvSpPr/>
          <p:nvPr/>
        </p:nvSpPr>
        <p:spPr>
          <a:xfrm>
            <a:off x="2208926" y="2643182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1989</a:t>
            </a:r>
          </a:p>
          <a:p>
            <a:pPr algn="ctr"/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1990</a:t>
            </a:r>
          </a:p>
        </p:txBody>
      </p:sp>
      <p:pic>
        <p:nvPicPr>
          <p:cNvPr id="3075" name="Picture 3" descr="C:\Users\MAYKA\Downloads\Screenshot 2023-10-30 at 21-34-58 escudo futbol real oviedo La Futbolteca. Enciclopedia del Fútbol Españo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142984"/>
            <a:ext cx="414000" cy="828000"/>
          </a:xfrm>
          <a:prstGeom prst="rect">
            <a:avLst/>
          </a:prstGeom>
          <a:noFill/>
        </p:spPr>
      </p:pic>
      <p:sp>
        <p:nvSpPr>
          <p:cNvPr id="12" name="11 Elipse"/>
          <p:cNvSpPr/>
          <p:nvPr/>
        </p:nvSpPr>
        <p:spPr>
          <a:xfrm>
            <a:off x="3500430" y="2643182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1991</a:t>
            </a:r>
          </a:p>
          <a:p>
            <a:pPr algn="ctr"/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1992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3357554" y="1142984"/>
            <a:ext cx="1071570" cy="1143008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Selección Española</a:t>
            </a:r>
          </a:p>
        </p:txBody>
      </p:sp>
      <p:sp>
        <p:nvSpPr>
          <p:cNvPr id="15" name="14 Elipse"/>
          <p:cNvSpPr/>
          <p:nvPr/>
        </p:nvSpPr>
        <p:spPr>
          <a:xfrm>
            <a:off x="4786314" y="2643182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1994</a:t>
            </a:r>
          </a:p>
          <a:p>
            <a:pPr algn="ctr"/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1996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4643438" y="1142984"/>
            <a:ext cx="1071570" cy="1143008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RRC de Santander</a:t>
            </a:r>
          </a:p>
        </p:txBody>
      </p:sp>
      <p:sp>
        <p:nvSpPr>
          <p:cNvPr id="19" name="18 Elipse"/>
          <p:cNvSpPr/>
          <p:nvPr/>
        </p:nvSpPr>
        <p:spPr>
          <a:xfrm>
            <a:off x="6072198" y="2637562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1996</a:t>
            </a:r>
          </a:p>
          <a:p>
            <a:pPr algn="ctr"/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1997</a:t>
            </a:r>
          </a:p>
        </p:txBody>
      </p:sp>
      <p:sp>
        <p:nvSpPr>
          <p:cNvPr id="21" name="20 Rectángulo redondeado"/>
          <p:cNvSpPr/>
          <p:nvPr/>
        </p:nvSpPr>
        <p:spPr>
          <a:xfrm>
            <a:off x="5929322" y="1142984"/>
            <a:ext cx="1071570" cy="1143008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RCD Español</a:t>
            </a:r>
          </a:p>
        </p:txBody>
      </p:sp>
      <p:sp>
        <p:nvSpPr>
          <p:cNvPr id="23" name="22 Elipse"/>
          <p:cNvSpPr/>
          <p:nvPr/>
        </p:nvSpPr>
        <p:spPr>
          <a:xfrm>
            <a:off x="7358082" y="2643182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1997</a:t>
            </a:r>
          </a:p>
        </p:txBody>
      </p:sp>
      <p:sp>
        <p:nvSpPr>
          <p:cNvPr id="24" name="23 Rectángulo redondeado"/>
          <p:cNvSpPr/>
          <p:nvPr/>
        </p:nvSpPr>
        <p:spPr>
          <a:xfrm>
            <a:off x="7215206" y="1142984"/>
            <a:ext cx="1071570" cy="1143008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Sevilla FC</a:t>
            </a:r>
          </a:p>
        </p:txBody>
      </p:sp>
      <p:sp>
        <p:nvSpPr>
          <p:cNvPr id="25" name="24 Rectángulo redondeado"/>
          <p:cNvSpPr/>
          <p:nvPr/>
        </p:nvSpPr>
        <p:spPr>
          <a:xfrm>
            <a:off x="2071670" y="1142984"/>
            <a:ext cx="1071570" cy="1143008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CD Tenerife</a:t>
            </a:r>
          </a:p>
        </p:txBody>
      </p:sp>
      <p:pic>
        <p:nvPicPr>
          <p:cNvPr id="4098" name="Picture 2" descr="C:\Users\MAYKA\Downloads\Screenshot 2023-10-30 at 23-13-06 Club Deportivo Tenerife S.A.D. La Futbolteca. Enciclopedia del Fútbol Españo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5" y="1173601"/>
            <a:ext cx="642942" cy="826639"/>
          </a:xfrm>
          <a:prstGeom prst="rect">
            <a:avLst/>
          </a:prstGeom>
          <a:noFill/>
        </p:spPr>
      </p:pic>
      <p:pic>
        <p:nvPicPr>
          <p:cNvPr id="4099" name="Picture 3" descr="C:\Users\MAYKA\Downloads\Screenshot 2023-10-30 at 23-16-09 Escudos Selección Española de Fútbol La Futbolteca. Enciclopedia del Fútbol Españo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642918"/>
            <a:ext cx="1072800" cy="1196768"/>
          </a:xfrm>
          <a:prstGeom prst="rect">
            <a:avLst/>
          </a:prstGeom>
          <a:noFill/>
        </p:spPr>
      </p:pic>
      <p:pic>
        <p:nvPicPr>
          <p:cNvPr id="4100" name="Picture 4" descr="C:\Users\MAYKA\Downloads\Screenshot 2023-10-30 at 23-20-59 Real Racing Club de Santander S.A.D. La Futbolteca. Enciclopedia del Fútbol Españo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1174520"/>
            <a:ext cx="500066" cy="720815"/>
          </a:xfrm>
          <a:prstGeom prst="rect">
            <a:avLst/>
          </a:prstGeom>
          <a:noFill/>
        </p:spPr>
      </p:pic>
      <p:pic>
        <p:nvPicPr>
          <p:cNvPr id="27" name="Picture 5" descr="C:\Users\MAYKA\Downloads\Screenshot 2023-10-30 at 21-45-15 escudo futbol real espanyol barcelona La Futbolteca. Enciclopedia del Fútbol Español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1171565"/>
            <a:ext cx="588933" cy="828675"/>
          </a:xfrm>
          <a:prstGeom prst="rect">
            <a:avLst/>
          </a:prstGeom>
          <a:noFill/>
        </p:spPr>
      </p:pic>
      <p:pic>
        <p:nvPicPr>
          <p:cNvPr id="4101" name="Picture 5" descr="C:\Users\MAYKA\Downloads\Screenshot 2023-10-30 at 23-28-11 Sevilla Fútbol Club S.A.D. La Futbolteca. Enciclopedia del Fútbol Español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9520" y="1214422"/>
            <a:ext cx="612000" cy="765000"/>
          </a:xfrm>
          <a:prstGeom prst="rect">
            <a:avLst/>
          </a:prstGeom>
          <a:noFill/>
        </p:spPr>
      </p:pic>
      <p:sp>
        <p:nvSpPr>
          <p:cNvPr id="28" name="27 Almacenamiento de acceso directo"/>
          <p:cNvSpPr/>
          <p:nvPr/>
        </p:nvSpPr>
        <p:spPr>
          <a:xfrm>
            <a:off x="8501090" y="2857496"/>
            <a:ext cx="285752" cy="214314"/>
          </a:xfrm>
          <a:prstGeom prst="flowChartMagneticDrum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Pergamino horizontal"/>
          <p:cNvSpPr/>
          <p:nvPr/>
        </p:nvSpPr>
        <p:spPr>
          <a:xfrm>
            <a:off x="785786" y="3786190"/>
            <a:ext cx="1071570" cy="1000132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s-ES" sz="1200" dirty="0">
                <a:latin typeface="Times New Roman" pitchFamily="18" charset="0"/>
                <a:cs typeface="Times New Roman" pitchFamily="18" charset="0"/>
              </a:rPr>
              <a:t>Ascenso a 1ª División</a:t>
            </a:r>
          </a:p>
        </p:txBody>
      </p:sp>
      <p:sp>
        <p:nvSpPr>
          <p:cNvPr id="31" name="30 Estrella de 7 puntas"/>
          <p:cNvSpPr>
            <a:spLocks noChangeAspect="1"/>
          </p:cNvSpPr>
          <p:nvPr/>
        </p:nvSpPr>
        <p:spPr>
          <a:xfrm>
            <a:off x="2857488" y="3571876"/>
            <a:ext cx="2000264" cy="2001600"/>
          </a:xfrm>
          <a:prstGeom prst="star7">
            <a:avLst>
              <a:gd name="adj" fmla="val 40104"/>
              <a:gd name="hf" fmla="val 102572"/>
              <a:gd name="vf" fmla="val 10521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s-ES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1400" dirty="0">
                <a:latin typeface="Times New Roman" pitchFamily="18" charset="0"/>
                <a:cs typeface="Times New Roman" pitchFamily="18" charset="0"/>
              </a:rPr>
              <a:t>Medalla de Oro en los JJOO Barcelona 1992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28662" y="428604"/>
            <a:ext cx="707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Sus éxitos más destacados fueron: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928662" y="1285860"/>
            <a:ext cx="70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Ascensos a 1ª División repetidas veces con el 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Real Oviedo 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y el 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Real </a:t>
            </a:r>
            <a:r>
              <a:rPr lang="es-ES" sz="2400" b="1" dirty="0" err="1">
                <a:latin typeface="Times New Roman" pitchFamily="18" charset="0"/>
                <a:cs typeface="Times New Roman" pitchFamily="18" charset="0"/>
              </a:rPr>
              <a:t>Sporting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 de Gijón.</a:t>
            </a:r>
          </a:p>
        </p:txBody>
      </p:sp>
      <p:sp>
        <p:nvSpPr>
          <p:cNvPr id="9" name="8 Flecha derecha"/>
          <p:cNvSpPr/>
          <p:nvPr/>
        </p:nvSpPr>
        <p:spPr>
          <a:xfrm rot="7343667">
            <a:off x="4194677" y="2741231"/>
            <a:ext cx="428628" cy="357190"/>
          </a:xfrm>
          <a:prstGeom prst="rightArrow">
            <a:avLst/>
          </a:prstGeom>
          <a:solidFill>
            <a:srgbClr val="A48E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7653" name="Picture 5" descr="C:\Users\MAYKA\Desktop\VICENTE MIERA\Sin tí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571876"/>
            <a:ext cx="3829699" cy="2571768"/>
          </a:xfrm>
          <a:prstGeom prst="rect">
            <a:avLst/>
          </a:prstGeom>
          <a:noFill/>
        </p:spPr>
      </p:pic>
      <p:pic>
        <p:nvPicPr>
          <p:cNvPr id="27650" name="Picture 2" descr="C:\Users\MAYKA\Desktop\VICENTE MIERA\Screenshot 2023-10-27 at 21-32-34 El Señorío de Miera y Campos de Nueva Montañ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500306"/>
            <a:ext cx="4157670" cy="2534382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11" name="10 Flecha derecha"/>
          <p:cNvSpPr/>
          <p:nvPr/>
        </p:nvSpPr>
        <p:spPr>
          <a:xfrm rot="7343667">
            <a:off x="4266116" y="2741231"/>
            <a:ext cx="428628" cy="357190"/>
          </a:xfrm>
          <a:prstGeom prst="rightArrow">
            <a:avLst/>
          </a:prstGeom>
          <a:solidFill>
            <a:srgbClr val="A48E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28662" y="428604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Clasificación del Real </a:t>
            </a:r>
            <a:r>
              <a:rPr lang="es-ES" sz="2400" dirty="0" err="1">
                <a:latin typeface="Times New Roman" pitchFamily="18" charset="0"/>
                <a:cs typeface="Times New Roman" pitchFamily="18" charset="0"/>
              </a:rPr>
              <a:t>Sporting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 de Gijón para la Copa de la UEFA por primera vez en su historia. Volvió a clasificarlo en su segunda etapa en el club.</a:t>
            </a:r>
          </a:p>
        </p:txBody>
      </p:sp>
      <p:pic>
        <p:nvPicPr>
          <p:cNvPr id="28675" name="Picture 3" descr="C:\Users\MAYKA\Downloads\Screenshot 2023-11-01 at 20-34-57 El debut del 'EuroSporting' en la Copa de la UEFA cumple 40 año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857364"/>
            <a:ext cx="6096000" cy="3409950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10" name="9 CuadroTexto"/>
          <p:cNvSpPr txBox="1"/>
          <p:nvPr/>
        </p:nvSpPr>
        <p:spPr>
          <a:xfrm>
            <a:off x="1081062" y="5443381"/>
            <a:ext cx="70723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Además, con este club disputó la liga de 1978-79 al 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Real Madrid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, quedando 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subcampeón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28662" y="428604"/>
            <a:ext cx="70723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Su culmen como entrenador dio lugar a 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uno de los mayores hitos en la historia del fútbol español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, consiguiendo la 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medalla de oro 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en los JJOO de Barcelona 92, la única hasta el momento.</a:t>
            </a:r>
            <a:endParaRPr lang="es-E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4" descr="C:\Users\MAYKA\Desktop\VICENTE MIERA\PHOTO-2023-10-27-17-58-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1678"/>
            <a:ext cx="5115463" cy="4429156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9699" name="Picture 3" descr="C:\Users\MAYKA\Desktop\VICENTE MIERA\oro-futbol-barcelona-kNtF--620x349@ab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409511"/>
            <a:ext cx="3714776" cy="2091059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9000">
        <p:split orient="vert"/>
      </p:transition>
    </mc:Choice>
    <mc:Fallback>
      <p:transition spd="slow" advClick="0" advTm="9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28662" y="891115"/>
            <a:ext cx="707236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Vicente Miera ha conseguido desarrollar una brillante trayectoria profesional, tanto como jugador como  entrenador.</a:t>
            </a:r>
          </a:p>
          <a:p>
            <a:pPr algn="just"/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Unido a su 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buen talante personal 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le ha hecho merecedor de un reconocido prestigio en el mundo del fútbol.</a:t>
            </a:r>
          </a:p>
          <a:p>
            <a:pPr algn="just"/>
            <a:endParaRPr lang="es-E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-24"/>
            <a:ext cx="9144000" cy="8673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3600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Reconocimientos</a:t>
            </a:r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571604" y="3549568"/>
            <a:ext cx="6286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i="1" dirty="0">
                <a:latin typeface="Times New Roman" pitchFamily="18" charset="0"/>
                <a:cs typeface="Times New Roman" pitchFamily="18" charset="0"/>
              </a:rPr>
              <a:t>Siempre practicó buen fútbol y como entrenador enseñaba buenas maneras precisamente para ese buen fútbol.</a:t>
            </a:r>
          </a:p>
        </p:txBody>
      </p:sp>
    </p:spTree>
  </p:cSld>
  <p:clrMapOvr>
    <a:masterClrMapping/>
  </p:clrMapOvr>
  <p:transition spd="slow" advClick="0" advTm="11000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28662" y="428604"/>
            <a:ext cx="707236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i="1" dirty="0">
                <a:latin typeface="Times New Roman" pitchFamily="18" charset="0"/>
                <a:cs typeface="Times New Roman" pitchFamily="18" charset="0"/>
              </a:rPr>
              <a:t>Vicente Miera trabajó para que este deporte </a:t>
            </a:r>
            <a:r>
              <a:rPr lang="es-ES" sz="3600" b="1" i="1" dirty="0">
                <a:latin typeface="Times New Roman" pitchFamily="18" charset="0"/>
                <a:cs typeface="Times New Roman" pitchFamily="18" charset="0"/>
              </a:rPr>
              <a:t>avanzara</a:t>
            </a:r>
            <a:r>
              <a:rPr lang="es-ES" sz="3600" i="1" dirty="0">
                <a:latin typeface="Times New Roman" pitchFamily="18" charset="0"/>
                <a:cs typeface="Times New Roman" pitchFamily="18" charset="0"/>
              </a:rPr>
              <a:t> hacia lo que es hoy en día. En los años 70 </a:t>
            </a:r>
            <a:r>
              <a:rPr lang="es-ES" sz="3600" b="1" i="1" dirty="0">
                <a:latin typeface="Times New Roman" pitchFamily="18" charset="0"/>
                <a:cs typeface="Times New Roman" pitchFamily="18" charset="0"/>
              </a:rPr>
              <a:t>puso de moda la pretemporada</a:t>
            </a:r>
            <a:r>
              <a:rPr lang="es-ES" sz="3600" i="1" dirty="0">
                <a:latin typeface="Times New Roman" pitchFamily="18" charset="0"/>
                <a:cs typeface="Times New Roman" pitchFamily="18" charset="0"/>
              </a:rPr>
              <a:t> en una época en la que no era habitual que los jugadores llegaran a entrenar un mes antes de que empezara la liga e introdujo la figura del </a:t>
            </a:r>
            <a:r>
              <a:rPr lang="es-ES" sz="3600" b="1" i="1" dirty="0">
                <a:latin typeface="Times New Roman" pitchFamily="18" charset="0"/>
                <a:cs typeface="Times New Roman" pitchFamily="18" charset="0"/>
              </a:rPr>
              <a:t>psicólogo</a:t>
            </a:r>
            <a:r>
              <a:rPr lang="es-ES" sz="3600" i="1" dirty="0">
                <a:latin typeface="Times New Roman" pitchFamily="18" charset="0"/>
                <a:cs typeface="Times New Roman" pitchFamily="18" charset="0"/>
              </a:rPr>
              <a:t> y la del </a:t>
            </a:r>
            <a:r>
              <a:rPr lang="es-ES" sz="3600" b="1" i="1" dirty="0" err="1">
                <a:latin typeface="Times New Roman" pitchFamily="18" charset="0"/>
                <a:cs typeface="Times New Roman" pitchFamily="18" charset="0"/>
              </a:rPr>
              <a:t>readaptador</a:t>
            </a:r>
            <a:r>
              <a:rPr lang="es-ES" sz="3600" i="1" dirty="0">
                <a:latin typeface="Times New Roman" pitchFamily="18" charset="0"/>
                <a:cs typeface="Times New Roman" pitchFamily="18" charset="0"/>
              </a:rPr>
              <a:t> en el cuerpo técnico.</a:t>
            </a:r>
            <a:endParaRPr lang="es-ES" sz="4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9000">
        <p:split orient="vert"/>
      </p:transition>
    </mc:Choice>
    <mc:Fallback>
      <p:transition spd="slow" advClick="0" advTm="9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28662" y="428604"/>
            <a:ext cx="70723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Por todo ello Vicente Miera ha recibido multitud de homenajes y reconocimientos, tanto por parte de clubes en los que militó como por organismos e instituciones.</a:t>
            </a:r>
          </a:p>
          <a:p>
            <a:pPr algn="just"/>
            <a:endParaRPr lang="es-E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Entre ellos cabe señalar la </a:t>
            </a:r>
          </a:p>
          <a:p>
            <a:pPr algn="just"/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Medalla de Oro al Mérito Deportivo de Cantabria.</a:t>
            </a:r>
            <a:endParaRPr lang="es-E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3" descr="C:\Users\MAYKA\Downloads\Screenshot 2023-11-01 at 22-13-48 Vicente Miera recibe la medalla de oro de Cantabria al mérito deportiv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294513"/>
            <a:ext cx="5429288" cy="2989497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9000">
        <p:split orient="vert"/>
      </p:transition>
    </mc:Choice>
    <mc:Fallback>
      <p:transition spd="slow" advClick="0" advTm="9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928662" y="428604"/>
            <a:ext cx="7072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Vicente Miera Campos nació en un barrio de la localidad cántabra de Peñacastillo, denominado Nueva Montaña, asentado en torno a la factoría Altos Hornos de Montaña.  Año 1940. </a:t>
            </a:r>
          </a:p>
        </p:txBody>
      </p:sp>
      <p:pic>
        <p:nvPicPr>
          <p:cNvPr id="1027" name="Picture 3" descr="C:\Users\MAYKA\Desktop\52702633_2077331329027761_715506924628266188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214554"/>
            <a:ext cx="5232398" cy="2681604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9" name="8 CuadroTexto"/>
          <p:cNvSpPr txBox="1"/>
          <p:nvPr/>
        </p:nvSpPr>
        <p:spPr>
          <a:xfrm>
            <a:off x="928662" y="5000636"/>
            <a:ext cx="7072362" cy="12793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En esta empresa entró de muy joven para formarse como aprendiz en sus escuelas, destinado a ser modelista. Pero sus cualidades futbolísticas le marcaron otro destino.</a:t>
            </a:r>
          </a:p>
          <a:p>
            <a:endParaRPr lang="es-ES" sz="2000" dirty="0">
              <a:latin typeface="Times New Roman" pitchFamily="18" charset="0"/>
              <a:cs typeface="Times New Roman" pitchFamily="18" charset="0"/>
            </a:endParaRPr>
          </a:p>
          <a:p>
            <a:endParaRPr lang="es-ES" sz="2000" dirty="0">
              <a:latin typeface="Times New Roman" pitchFamily="18" charset="0"/>
              <a:cs typeface="Times New Roman" pitchFamily="18" charset="0"/>
            </a:endParaRPr>
          </a:p>
          <a:p>
            <a:endParaRPr lang="es-ES" sz="2000" dirty="0">
              <a:latin typeface="Times New Roman" pitchFamily="18" charset="0"/>
              <a:cs typeface="Times New Roman" pitchFamily="18" charset="0"/>
            </a:endParaRPr>
          </a:p>
          <a:p>
            <a:endParaRPr lang="es-ES" sz="2000" dirty="0">
              <a:latin typeface="Times New Roman" pitchFamily="18" charset="0"/>
              <a:cs typeface="Times New Roman" pitchFamily="18" charset="0"/>
            </a:endParaRPr>
          </a:p>
          <a:p>
            <a:endParaRPr lang="es-ES" sz="2000" dirty="0">
              <a:latin typeface="Times New Roman" pitchFamily="18" charset="0"/>
              <a:cs typeface="Times New Roman" pitchFamily="18" charset="0"/>
            </a:endParaRPr>
          </a:p>
          <a:p>
            <a:endParaRPr lang="es-ES" sz="2000" dirty="0">
              <a:latin typeface="Times New Roman" pitchFamily="18" charset="0"/>
              <a:cs typeface="Times New Roman" pitchFamily="18" charset="0"/>
            </a:endParaRPr>
          </a:p>
          <a:p>
            <a:endParaRPr lang="es-ES" sz="2000" dirty="0">
              <a:latin typeface="Times New Roman" pitchFamily="18" charset="0"/>
              <a:cs typeface="Times New Roman" pitchFamily="18" charset="0"/>
            </a:endParaRPr>
          </a:p>
          <a:p>
            <a:endParaRPr lang="es-ES" sz="2000" dirty="0">
              <a:latin typeface="Times New Roman" pitchFamily="18" charset="0"/>
              <a:cs typeface="Times New Roman" pitchFamily="18" charset="0"/>
            </a:endParaRPr>
          </a:p>
          <a:p>
            <a:endParaRPr lang="es-ES" sz="2000" dirty="0">
              <a:latin typeface="Times New Roman" pitchFamily="18" charset="0"/>
              <a:cs typeface="Times New Roman" pitchFamily="18" charset="0"/>
            </a:endParaRPr>
          </a:p>
          <a:p>
            <a:endParaRPr lang="es-ES" sz="2000" dirty="0">
              <a:latin typeface="Times New Roman" pitchFamily="18" charset="0"/>
              <a:cs typeface="Times New Roman" pitchFamily="18" charset="0"/>
            </a:endParaRPr>
          </a:p>
          <a:p>
            <a:endParaRPr lang="es-ES" sz="2000" dirty="0">
              <a:latin typeface="Times New Roman" pitchFamily="18" charset="0"/>
              <a:cs typeface="Times New Roman" pitchFamily="18" charset="0"/>
            </a:endParaRPr>
          </a:p>
          <a:p>
            <a:endParaRPr lang="es-ES" sz="2000" dirty="0">
              <a:latin typeface="Times New Roman" pitchFamily="18" charset="0"/>
              <a:cs typeface="Times New Roman" pitchFamily="18" charset="0"/>
            </a:endParaRPr>
          </a:p>
          <a:p>
            <a:endParaRPr lang="es-ES" sz="2000" dirty="0">
              <a:latin typeface="Times New Roman" pitchFamily="18" charset="0"/>
              <a:cs typeface="Times New Roman" pitchFamily="18" charset="0"/>
            </a:endParaRPr>
          </a:p>
          <a:p>
            <a:endParaRPr lang="es-ES" sz="2000" dirty="0">
              <a:latin typeface="Times New Roman" pitchFamily="18" charset="0"/>
              <a:cs typeface="Times New Roman" pitchFamily="18" charset="0"/>
            </a:endParaRPr>
          </a:p>
          <a:p>
            <a:endParaRPr lang="es-ES" sz="2000" dirty="0">
              <a:latin typeface="Times New Roman" pitchFamily="18" charset="0"/>
              <a:cs typeface="Times New Roman" pitchFamily="18" charset="0"/>
            </a:endParaRPr>
          </a:p>
          <a:p>
            <a:endParaRPr lang="es-E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MAYKA\Desktop\VICENTE MIERA\FAMIIA\PHOTO-2023-10-31-16-39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0442" y="500042"/>
            <a:ext cx="4697574" cy="605564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2 Rectángulo"/>
          <p:cNvSpPr/>
          <p:nvPr/>
        </p:nvSpPr>
        <p:spPr>
          <a:xfrm>
            <a:off x="0" y="-71462"/>
            <a:ext cx="9144000" cy="8673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36000">
            <a:spAutoFit/>
          </a:bodyPr>
          <a:lstStyle/>
          <a:p>
            <a:pPr algn="ctr"/>
            <a:r>
              <a:rPr lang="es-E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Recepción Con SSMM Los Reyes </a:t>
            </a:r>
            <a:r>
              <a:rPr lang="es-E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28662" y="428604"/>
            <a:ext cx="7072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Este amplio bagaje de buen hacer descrito hasta ahora no hubiera tenido éxito si Vicente Miera no hubiera contado con el apoyo de su entorno familiar.</a:t>
            </a:r>
          </a:p>
          <a:p>
            <a:pPr algn="just"/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928662" y="2285992"/>
            <a:ext cx="7072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Todo comenzó con la influencia que en él despertó cuando era joven tanto su padre, jugador del 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Velarde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s-ES" sz="2400" dirty="0" err="1">
                <a:latin typeface="Times New Roman" pitchFamily="18" charset="0"/>
                <a:cs typeface="Times New Roman" pitchFamily="18" charset="0"/>
              </a:rPr>
              <a:t>Muriedas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, como su hermano, portero del </a:t>
            </a:r>
            <a:r>
              <a:rPr lang="es-ES" sz="2400" b="1" dirty="0" err="1">
                <a:latin typeface="Times New Roman" pitchFamily="18" charset="0"/>
                <a:cs typeface="Times New Roman" pitchFamily="18" charset="0"/>
              </a:rPr>
              <a:t>Racing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 de Santander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928662" y="4431108"/>
            <a:ext cx="70723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La familia y amigos han sido y son para Vicente Miera </a:t>
            </a:r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el refugio donde sentirse bien y encontrar fuerza y ganas de vivir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.   </a:t>
            </a:r>
          </a:p>
        </p:txBody>
      </p:sp>
    </p:spTree>
  </p:cSld>
  <p:clrMapOvr>
    <a:masterClrMapping/>
  </p:clrMapOvr>
  <p:transition spd="slow" advClick="0" advTm="13000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MAYKA\Desktop\VICENTE MIERA\FAMIIA\PHOTO-2023-10-31-16-38-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4924425" cy="369331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23" name="Picture 3" descr="C:\Users\MAYKA\Desktop\VICENTE MIERA\FAMIIA\PHOTO-2023-10-31-16-38-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57166"/>
            <a:ext cx="3429024" cy="257176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725" name="Picture 5" descr="C:\Users\MAYKA\Desktop\VICENTE MIERA\FAMIIA\PHOTO-2023-10-31-16-39-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857628"/>
            <a:ext cx="3786215" cy="283966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724" name="Picture 4" descr="C:\Users\MAYKA\Desktop\VICENTE MIERA\FAMIIA\PHOTO-2023-10-31-16-39-28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2953987"/>
            <a:ext cx="4286280" cy="3214711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7" name="4 CuadroTexto">
            <a:extLst>
              <a:ext uri="{FF2B5EF4-FFF2-40B4-BE49-F238E27FC236}">
                <a16:creationId xmlns="" xmlns:a16="http://schemas.microsoft.com/office/drawing/2014/main" id="{D87E3CB0-9434-45AD-AB80-0791489D1A1B}"/>
              </a:ext>
            </a:extLst>
          </p:cNvPr>
          <p:cNvSpPr txBox="1"/>
          <p:nvPr/>
        </p:nvSpPr>
        <p:spPr>
          <a:xfrm>
            <a:off x="4527352" y="6156593"/>
            <a:ext cx="4330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dirty="0">
                <a:latin typeface="Gabriola" panose="04040605051002020D02" pitchFamily="82" charset="0"/>
                <a:cs typeface="Times New Roman" pitchFamily="18" charset="0"/>
              </a:rPr>
              <a:t>Formó una Gran Familia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C:\Users\MAYKA\Desktop\VICENTE MIERA\3ab3d923-669d-48dc-b039-e658e4094df1_16-9-aspect-ratio_default_0_x820y2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548680"/>
            <a:ext cx="8382000" cy="4714875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4 CuadroTexto">
            <a:extLst>
              <a:ext uri="{FF2B5EF4-FFF2-40B4-BE49-F238E27FC236}">
                <a16:creationId xmlns="" xmlns:a16="http://schemas.microsoft.com/office/drawing/2014/main" id="{A8C94C78-8734-4CEE-AB3F-E4B95C9A0BBA}"/>
              </a:ext>
            </a:extLst>
          </p:cNvPr>
          <p:cNvSpPr txBox="1"/>
          <p:nvPr/>
        </p:nvSpPr>
        <p:spPr>
          <a:xfrm>
            <a:off x="0" y="5373216"/>
            <a:ext cx="9144000" cy="1200329"/>
          </a:xfrm>
          <a:prstGeom prst="rect">
            <a:avLst/>
          </a:prstGeom>
          <a:noFill/>
        </p:spPr>
        <p:txBody>
          <a:bodyPr wrap="square" lIns="612000" rIns="612000" rtlCol="0">
            <a:spAutoFit/>
          </a:bodyPr>
          <a:lstStyle/>
          <a:p>
            <a:pPr algn="just"/>
            <a:r>
              <a:rPr lang="es-ES" sz="3600" dirty="0">
                <a:latin typeface="Gabriola" panose="04040605051002020D02" pitchFamily="82" charset="0"/>
                <a:cs typeface="Times New Roman" pitchFamily="18" charset="0"/>
              </a:rPr>
              <a:t>Su Gran Compañera de </a:t>
            </a:r>
            <a:r>
              <a:rPr lang="es-ES" sz="3600" b="1" dirty="0">
                <a:latin typeface="Gabriola" panose="04040605051002020D02" pitchFamily="82" charset="0"/>
                <a:cs typeface="Times New Roman" pitchFamily="18" charset="0"/>
              </a:rPr>
              <a:t>VIDA</a:t>
            </a:r>
            <a:r>
              <a:rPr lang="es-ES" sz="3600" dirty="0">
                <a:latin typeface="Gabriola" panose="04040605051002020D02" pitchFamily="82" charset="0"/>
                <a:cs typeface="Times New Roman" pitchFamily="18" charset="0"/>
              </a:rPr>
              <a:t> en este Inolvidable Viaje </a:t>
            </a:r>
            <a:r>
              <a:rPr lang="es-ES" sz="3600" b="1" i="1" dirty="0">
                <a:latin typeface="Gabriola" panose="04040605051002020D02" pitchFamily="82" charset="0"/>
                <a:cs typeface="Times New Roman" pitchFamily="18" charset="0"/>
              </a:rPr>
              <a:t>MARGOT </a:t>
            </a:r>
            <a:r>
              <a:rPr lang="es-ES" sz="3600" b="1" i="1" dirty="0" smtClean="0">
                <a:latin typeface="Gabriola" panose="04040605051002020D02" pitchFamily="82" charset="0"/>
                <a:cs typeface="Times New Roman" pitchFamily="18" charset="0"/>
              </a:rPr>
              <a:t> PUENTE</a:t>
            </a:r>
            <a:endParaRPr lang="es-ES" sz="3600" b="1" i="1" dirty="0">
              <a:latin typeface="Gabriola" panose="04040605051002020D02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28662" y="428604"/>
            <a:ext cx="7072362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 Casa de Cantabria en Madrid</a:t>
            </a:r>
          </a:p>
          <a:p>
            <a:pPr algn="ctr"/>
            <a:endParaRPr lang="es-ES" sz="1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3200" dirty="0">
                <a:latin typeface="Times New Roman" pitchFamily="18" charset="0"/>
                <a:cs typeface="Times New Roman" pitchFamily="18" charset="0"/>
              </a:rPr>
              <a:t> rinde homenaje en honor a 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6000" b="1" dirty="0">
                <a:solidFill>
                  <a:srgbClr val="315936"/>
                </a:solidFill>
                <a:latin typeface="Gabriola" pitchFamily="82" charset="0"/>
                <a:cs typeface="Times New Roman" pitchFamily="18" charset="0"/>
              </a:rPr>
              <a:t>Vicente  Miera  Campos </a:t>
            </a:r>
          </a:p>
          <a:p>
            <a:pPr algn="ctr"/>
            <a:endParaRPr lang="es-E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4800" dirty="0">
                <a:latin typeface="Imprint MT Shadow" pitchFamily="82" charset="0"/>
                <a:cs typeface="Times New Roman" pitchFamily="18" charset="0"/>
              </a:rPr>
              <a:t>L</a:t>
            </a:r>
            <a:r>
              <a:rPr lang="es-ES" sz="3600" dirty="0">
                <a:latin typeface="Imprint MT Shadow" pitchFamily="82" charset="0"/>
                <a:cs typeface="Times New Roman" pitchFamily="18" charset="0"/>
              </a:rPr>
              <a:t>EYENDA</a:t>
            </a:r>
            <a:r>
              <a:rPr lang="es-ES" sz="4800" dirty="0">
                <a:latin typeface="Imprint MT Shadow" pitchFamily="82" charset="0"/>
                <a:cs typeface="Times New Roman" pitchFamily="18" charset="0"/>
              </a:rPr>
              <a:t> C</a:t>
            </a:r>
            <a:r>
              <a:rPr lang="es-ES" sz="3600" dirty="0">
                <a:latin typeface="Imprint MT Shadow" pitchFamily="82" charset="0"/>
                <a:cs typeface="Times New Roman" pitchFamily="18" charset="0"/>
              </a:rPr>
              <a:t>ÁNTABRA</a:t>
            </a:r>
            <a:endParaRPr lang="es-ES" sz="4800" dirty="0">
              <a:latin typeface="Imprint MT Shadow" pitchFamily="82" charset="0"/>
              <a:cs typeface="Times New Roman" pitchFamily="18" charset="0"/>
            </a:endParaRPr>
          </a:p>
          <a:p>
            <a:pPr algn="ctr"/>
            <a:r>
              <a:rPr lang="es-ES" sz="4000" dirty="0">
                <a:latin typeface="Imprint MT Shadow" pitchFamily="82" charset="0"/>
                <a:cs typeface="Times New Roman" pitchFamily="18" charset="0"/>
              </a:rPr>
              <a:t>Del</a:t>
            </a:r>
            <a:r>
              <a:rPr lang="es-ES" sz="4800" dirty="0">
                <a:latin typeface="Imprint MT Shadow" pitchFamily="82" charset="0"/>
                <a:cs typeface="Times New Roman" pitchFamily="18" charset="0"/>
              </a:rPr>
              <a:t> F</a:t>
            </a:r>
            <a:r>
              <a:rPr lang="es-ES" sz="3600" dirty="0">
                <a:latin typeface="Imprint MT Shadow" pitchFamily="82" charset="0"/>
                <a:cs typeface="Times New Roman" pitchFamily="18" charset="0"/>
              </a:rPr>
              <a:t>ÚTBOL</a:t>
            </a:r>
            <a:r>
              <a:rPr lang="es-ES" sz="4800" dirty="0">
                <a:latin typeface="Imprint MT Shadow" pitchFamily="82" charset="0"/>
                <a:cs typeface="Times New Roman" pitchFamily="18" charset="0"/>
              </a:rPr>
              <a:t> E</a:t>
            </a:r>
            <a:r>
              <a:rPr lang="es-ES" sz="3600" dirty="0">
                <a:latin typeface="Imprint MT Shadow" pitchFamily="82" charset="0"/>
                <a:cs typeface="Times New Roman" pitchFamily="18" charset="0"/>
              </a:rPr>
              <a:t>SPAÑOL</a:t>
            </a:r>
            <a:endParaRPr lang="es-ES" sz="4800" dirty="0">
              <a:latin typeface="Imprint MT Shadow" pitchFamily="82" charset="0"/>
              <a:cs typeface="Times New Roman" pitchFamily="18" charset="0"/>
            </a:endParaRPr>
          </a:p>
          <a:p>
            <a:pPr algn="just"/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900" y="5929330"/>
            <a:ext cx="830233" cy="857232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928662" y="1014225"/>
            <a:ext cx="70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Con 15 años empezó a jugar en el equipo de la empresa, el 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Nueva Montaña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,  y en él estuvo durante 2 años.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0" y="-24"/>
            <a:ext cx="9144000" cy="8673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3600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 jugador</a:t>
            </a:r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3" descr="C:\Users\MAYKA\Downloads\Screenshot 2023-11-01 at 19-34-39 CANTABRIA Y... - CANTABRIA Y SANTANDER EN EL RECUERD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42" y="1785926"/>
            <a:ext cx="7531172" cy="3431926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5602" name="Picture 2" descr="C:\Users\MAYKA\Desktop\VICENTE MIERA\PHOTO-2023-10-27-17-52-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071810"/>
            <a:ext cx="3483950" cy="350046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28662" y="428604"/>
            <a:ext cx="707236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Sus buenas cualidades 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le situaron con 17 años en la órbita del club más importante de la región, el           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Real Racing Club de Santander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928662" y="5098333"/>
            <a:ext cx="7072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Jugó inicialmente en el filial, 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S.D. Rayo Cantabria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, para pasar después al primer equipo, donde estuvo durante 1960-1961, tanto en Segunda como en primera División, siempre como defensa lateral. </a:t>
            </a:r>
          </a:p>
        </p:txBody>
      </p:sp>
      <p:pic>
        <p:nvPicPr>
          <p:cNvPr id="6" name="5 Imagen" descr="Screenshot 2023-10-29 at 21-31-24 1960-61- Rácing de Santander. De pie de izquierda a derecha Piñol MIera Santamaría Pellejero Crispi Pardo y Arb… Equipo de fútbol Futbol argentino Fútbo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0" y="1928812"/>
            <a:ext cx="4838700" cy="300037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6 Flecha derecha"/>
          <p:cNvSpPr/>
          <p:nvPr/>
        </p:nvSpPr>
        <p:spPr>
          <a:xfrm rot="7343667">
            <a:off x="3265983" y="1741099"/>
            <a:ext cx="428628" cy="357190"/>
          </a:xfrm>
          <a:prstGeom prst="rightArrow">
            <a:avLst/>
          </a:prstGeom>
          <a:solidFill>
            <a:srgbClr val="A48E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 advClick="0" advTm="1300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28662" y="428604"/>
            <a:ext cx="707236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Su destreza defensiva 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rápidamente llamó la atención del equipo nacional más laureado, el 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Real Madrid C.F.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, que le fichó en 1961.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928662" y="5181913"/>
            <a:ext cx="707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Estuvo durante 8 temporadas, hasta 1969.</a:t>
            </a:r>
          </a:p>
        </p:txBody>
      </p:sp>
      <p:pic>
        <p:nvPicPr>
          <p:cNvPr id="15362" name="Picture 2" descr="C:\Users\MAYKA\Desktop\VICENTE MIERA\MieraREAL MADRID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643050"/>
            <a:ext cx="2881320" cy="340450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28662" y="428604"/>
            <a:ext cx="7072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Allí coincidió con otros tres ilustres jugadores cántabros:  Marquitos, Pachín, y Gento. Y fue partícipe de aquel 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Madrid yeyé 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que conquistó la sexta Copa de Europa.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928662" y="5967731"/>
            <a:ext cx="707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En palabras del propio 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Real Madrid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26630" name="Picture 6" descr="C:\Users\MAYKA\Desktop\VICENTE MIERA\489064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714488"/>
            <a:ext cx="2643206" cy="3993856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26631" name="Picture 7" descr="C:\Users\MAYKA\Desktop\VICENTE MIERA\4444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571876"/>
            <a:ext cx="2828911" cy="2121683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28662" y="428604"/>
            <a:ext cx="70723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i="1" dirty="0">
                <a:latin typeface="Times New Roman" pitchFamily="18" charset="0"/>
                <a:cs typeface="Times New Roman" pitchFamily="18" charset="0"/>
              </a:rPr>
              <a:t>“Seguridad y fortaleza defensiva llegadas desde tierras cántabras. Su éxito fue indiscutible, conformando un palmarés envidiable y un balance más que satisfactorio para este gran lateral, consiguiendo 7 Ligas, 1 Copa del Generalísimo y 1 Copa de Europa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p:pic>
        <p:nvPicPr>
          <p:cNvPr id="16386" name="Picture 2" descr="C:\Users\MAYKA\Desktop\VICENTE MIERA\REAL MADRID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643182"/>
            <a:ext cx="5188654" cy="328614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28662" y="428604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En 1969 pasó a formar parte del 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Real Sporting de Gijón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, donde estuvo 2 años, consiguiendo el ascenso a Primera División en la temporada 1969-1970.</a:t>
            </a:r>
          </a:p>
        </p:txBody>
      </p:sp>
      <p:pic>
        <p:nvPicPr>
          <p:cNvPr id="17410" name="Picture 2" descr="miera-futbolis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946689"/>
            <a:ext cx="5357806" cy="3482575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5 Flecha derecha"/>
          <p:cNvSpPr/>
          <p:nvPr/>
        </p:nvSpPr>
        <p:spPr>
          <a:xfrm rot="7343667">
            <a:off x="3480298" y="1741099"/>
            <a:ext cx="428628" cy="357190"/>
          </a:xfrm>
          <a:prstGeom prst="rightArrow">
            <a:avLst/>
          </a:prstGeom>
          <a:solidFill>
            <a:srgbClr val="A48E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9000">
        <p:split orient="vert"/>
      </p:transition>
    </mc:Choice>
    <mc:Fallback>
      <p:transition spd="slow" advClick="0" advTm="9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28662" y="428604"/>
            <a:ext cx="70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En 1971, con 30 años, dio por concluida su carrera como jugador, siendo su palmarés: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000100" y="4349607"/>
            <a:ext cx="1428760" cy="12939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 temporadas</a:t>
            </a:r>
          </a:p>
          <a:p>
            <a:pPr algn="ctr"/>
            <a:endParaRPr lang="es-ES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Ascenso a   1ª División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428596" y="1571612"/>
            <a:ext cx="8286808" cy="271464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3000364" y="4366278"/>
            <a:ext cx="3143272" cy="16344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8 temporadas</a:t>
            </a:r>
          </a:p>
          <a:p>
            <a:pPr algn="ctr"/>
            <a:endParaRPr lang="es-ES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 Copa de Europa</a:t>
            </a:r>
          </a:p>
          <a:p>
            <a:pPr algn="ctr"/>
            <a:r>
              <a:rPr lang="es-ES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 Copa del Generalísimo</a:t>
            </a:r>
          </a:p>
          <a:p>
            <a:pPr algn="ctr"/>
            <a:r>
              <a:rPr lang="es-ES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7 Ligas</a:t>
            </a: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2361" y="1714488"/>
            <a:ext cx="166441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3" name="Picture 7" descr="C:\Users\MAYKA\Desktop\VICENTE MIERA\Screenshot 2023-10-29 at 23-55-46 escudo futbol real racing club santander La Futbolteca. Enciclopedia del Fútbol Españo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159" y="1643050"/>
            <a:ext cx="1624139" cy="2428892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928662" y="4000504"/>
            <a:ext cx="171451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100" dirty="0">
                <a:solidFill>
                  <a:schemeClr val="bg1"/>
                </a:solidFill>
                <a:latin typeface="Arial Narrow" pitchFamily="34" charset="0"/>
              </a:rPr>
              <a:t>Real </a:t>
            </a:r>
            <a:r>
              <a:rPr lang="es-ES" sz="1100" dirty="0" err="1">
                <a:solidFill>
                  <a:schemeClr val="bg1"/>
                </a:solidFill>
                <a:latin typeface="Arial Narrow" pitchFamily="34" charset="0"/>
              </a:rPr>
              <a:t>Racing</a:t>
            </a:r>
            <a:r>
              <a:rPr lang="es-ES" sz="1100" dirty="0">
                <a:solidFill>
                  <a:schemeClr val="bg1"/>
                </a:solidFill>
                <a:latin typeface="Arial Narrow" pitchFamily="34" charset="0"/>
              </a:rPr>
              <a:t> Club de Santander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4143372" y="4000504"/>
            <a:ext cx="92869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100" dirty="0">
                <a:solidFill>
                  <a:schemeClr val="bg1"/>
                </a:solidFill>
                <a:latin typeface="Arial Narrow" pitchFamily="34" charset="0"/>
              </a:rPr>
              <a:t>Real Madrid C.F.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6858016" y="4000504"/>
            <a:ext cx="128588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100" dirty="0">
                <a:solidFill>
                  <a:schemeClr val="bg1"/>
                </a:solidFill>
                <a:latin typeface="Arial Narrow" pitchFamily="34" charset="0"/>
              </a:rPr>
              <a:t>Real </a:t>
            </a:r>
            <a:r>
              <a:rPr lang="es-ES" sz="1100" dirty="0" err="1">
                <a:solidFill>
                  <a:schemeClr val="bg1"/>
                </a:solidFill>
                <a:latin typeface="Arial Narrow" pitchFamily="34" charset="0"/>
              </a:rPr>
              <a:t>Sporting</a:t>
            </a:r>
            <a:r>
              <a:rPr lang="es-ES" sz="1100" dirty="0">
                <a:solidFill>
                  <a:schemeClr val="bg1"/>
                </a:solidFill>
                <a:latin typeface="Arial Narrow" pitchFamily="34" charset="0"/>
              </a:rPr>
              <a:t> de Gijón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6786578" y="4349607"/>
            <a:ext cx="1428760" cy="12939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 temporadas</a:t>
            </a:r>
          </a:p>
          <a:p>
            <a:pPr algn="ctr"/>
            <a:endParaRPr lang="es-ES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Ascenso a   1ª División</a:t>
            </a:r>
          </a:p>
        </p:txBody>
      </p:sp>
      <p:pic>
        <p:nvPicPr>
          <p:cNvPr id="1026" name="Picture 2" descr="C:\Users\MAYKA\Downloads\Screenshot 2023-11-03 at 16-31-30 El escudo del Real Madrid historia significado y evolució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6898" y="1714488"/>
            <a:ext cx="1569482" cy="221748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4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0" grpId="0"/>
      <p:bldP spid="12" grpId="0"/>
      <p:bldP spid="14" grpId="0"/>
      <p:bldP spid="15" grpId="0" animBg="1"/>
    </p:bldLst>
  </p:timing>
</p:sld>
</file>

<file path=ppt/theme/theme1.xml><?xml version="1.0" encoding="utf-8"?>
<a:theme xmlns:a="http://schemas.openxmlformats.org/drawingml/2006/main" name="Técnico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1721</TotalTime>
  <Words>931</Words>
  <Application>Microsoft Office PowerPoint</Application>
  <PresentationFormat>Presentación en pantalla (4:3)</PresentationFormat>
  <Paragraphs>161</Paragraphs>
  <Slides>24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Técnico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MAYKA</dc:creator>
  <cp:lastModifiedBy>MAYKA</cp:lastModifiedBy>
  <cp:revision>274</cp:revision>
  <dcterms:created xsi:type="dcterms:W3CDTF">2023-10-28T20:54:05Z</dcterms:created>
  <dcterms:modified xsi:type="dcterms:W3CDTF">2023-11-03T15:59:10Z</dcterms:modified>
</cp:coreProperties>
</file>